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89" r:id="rId2"/>
    <p:sldId id="290" r:id="rId3"/>
    <p:sldId id="291" r:id="rId4"/>
    <p:sldId id="262" r:id="rId5"/>
    <p:sldId id="263" r:id="rId6"/>
    <p:sldId id="282" r:id="rId7"/>
    <p:sldId id="283" r:id="rId8"/>
    <p:sldId id="265" r:id="rId9"/>
    <p:sldId id="266" r:id="rId10"/>
    <p:sldId id="277" r:id="rId11"/>
    <p:sldId id="264" r:id="rId12"/>
    <p:sldId id="278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9" r:id="rId24"/>
    <p:sldId id="280" r:id="rId25"/>
    <p:sldId id="281" r:id="rId26"/>
    <p:sldId id="25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73"/>
    <p:restoredTop sz="93717"/>
  </p:normalViewPr>
  <p:slideViewPr>
    <p:cSldViewPr snapToGrid="0" snapToObjects="1">
      <p:cViewPr varScale="1">
        <p:scale>
          <a:sx n="52" d="100"/>
          <a:sy n="52" d="100"/>
        </p:scale>
        <p:origin x="224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56272-1A46-1848-BD06-EF7DFE9616BE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A652A-C92C-6A48-A87B-56B57422C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E5974C-AFFD-4FAC-805B-8D5FAC6AC7A3}" type="slidenum">
              <a:rPr lang="en-US" smtClean="0">
                <a:latin typeface="Calibri" pitchFamily="34" charset="0"/>
                <a:cs typeface="Arial" charset="0"/>
              </a:rPr>
              <a:pPr/>
              <a:t>1</a:t>
            </a:fld>
            <a:endParaRPr lang="en-US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413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D140B4-3CBB-4648-9C11-7F0DB3717EA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35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D140B4-3CBB-4648-9C11-7F0DB3717EA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6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67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4BF698-6032-4E33-A079-4BAA494A6F56}" type="slidenum">
              <a:rPr lang="en-US" sz="1200"/>
              <a:pPr algn="r"/>
              <a:t>21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1433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D140B4-3CBB-4648-9C11-7F0DB3717EA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852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72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3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1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2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17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0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8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0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0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6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E809C-8CBF-5141-BE2F-E1267BA767CC}" type="datetimeFigureOut">
              <a:rPr lang="en-US" smtClean="0"/>
              <a:t>10/26/21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80310-F6A3-104C-AFB0-6E524CD4B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2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6.tiff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hyperlink" Target="https://youtu.be/IGQmdoK_ZfY" TargetMode="External"/><Relationship Id="rId4" Type="http://schemas.openxmlformats.org/officeDocument/2006/relationships/hyperlink" Target="https://youtu.be/vJG698U2Mvo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WSxSQsspiQ" TargetMode="External"/><Relationship Id="rId2" Type="http://schemas.openxmlformats.org/officeDocument/2006/relationships/hyperlink" Target="http://www.gocognitive.net/sites/default/files/change_blindness.v.0.93_0.sw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YJfxwme0_78" TargetMode="External"/><Relationship Id="rId4" Type="http://schemas.openxmlformats.org/officeDocument/2006/relationships/hyperlink" Target="http://nyti.ms/PeKD1t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MH6ZSfhdluM" TargetMode="External"/><Relationship Id="rId2" Type="http://schemas.openxmlformats.org/officeDocument/2006/relationships/hyperlink" Target="http://psych.hanover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sle.hanover.edu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Hfrb94mKCJw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What is consciousness? Current orthodoxy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Consciousness</a:t>
            </a:r>
            <a:r>
              <a:rPr lang="en-US" dirty="0"/>
              <a:t>: one’s subjective experience of the world, resulting from brain activity</a:t>
            </a:r>
          </a:p>
          <a:p>
            <a:pPr lvl="1" eaLnBrk="1" hangingPunct="1"/>
            <a:r>
              <a:rPr lang="en-US" dirty="0"/>
              <a:t>Current orthodoxy: The brain and the mind are inseparable.</a:t>
            </a:r>
          </a:p>
          <a:p>
            <a:pPr lvl="1" eaLnBrk="1" hangingPunct="1"/>
            <a:r>
              <a:rPr lang="en-US" dirty="0"/>
              <a:t>Qualia (quale)</a:t>
            </a:r>
          </a:p>
          <a:p>
            <a:pPr lvl="1" eaLnBrk="1" hangingPunct="1"/>
            <a:r>
              <a:rPr lang="en-US" dirty="0"/>
              <a:t>Each of us experiences consciousness personally.</a:t>
            </a:r>
          </a:p>
          <a:p>
            <a:pPr lvl="1" eaLnBrk="1" hangingPunct="1"/>
            <a:r>
              <a:rPr lang="en-US" dirty="0"/>
              <a:t>We cannot know if two people experience the world in exactly the same way.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172200" y="2427585"/>
            <a:ext cx="5181600" cy="3147417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7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510"/>
    </mc:Choice>
    <mc:Fallback xmlns="">
      <p:transition spd="slow" advTm="328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Inverted Spectrum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841500" y="3093244"/>
            <a:ext cx="3175000" cy="181610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172200" y="2058194"/>
            <a:ext cx="5181600" cy="38862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1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773"/>
    </mc:Choice>
    <mc:Fallback xmlns="">
      <p:transition spd="slow" advTm="110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conscious perception in the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</a:t>
            </a:r>
            <a:r>
              <a:rPr lang="en-US" dirty="0">
                <a:solidFill>
                  <a:srgbClr val="FF0000"/>
                </a:solidFill>
              </a:rPr>
              <a:t>operationally define </a:t>
            </a:r>
            <a:r>
              <a:rPr lang="en-US" dirty="0"/>
              <a:t>“conscious perception”?</a:t>
            </a:r>
          </a:p>
          <a:p>
            <a:r>
              <a:rPr lang="en-US" dirty="0"/>
              <a:t>Treating consciousness as a variable (you are conscious of something or not) </a:t>
            </a:r>
          </a:p>
          <a:p>
            <a:r>
              <a:rPr lang="en-US"/>
              <a:t>What </a:t>
            </a:r>
            <a:r>
              <a:rPr lang="en-US" dirty="0"/>
              <a:t>is the role that attention plays in conscious and unconscious perception? </a:t>
            </a:r>
          </a:p>
          <a:p>
            <a:r>
              <a:rPr lang="en-US" dirty="0"/>
              <a:t>Do we perceive the world if we are not attending?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7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456"/>
    </mc:Choice>
    <mc:Fallback xmlns="">
      <p:transition spd="slow" advTm="301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we consciously </a:t>
            </a:r>
            <a:r>
              <a:rPr lang="en-US" dirty="0">
                <a:solidFill>
                  <a:srgbClr val="FF0000"/>
                </a:solidFill>
              </a:rPr>
              <a:t>hear</a:t>
            </a:r>
            <a:r>
              <a:rPr lang="en-US" dirty="0"/>
              <a:t> if we don</a:t>
            </a:r>
            <a:r>
              <a:rPr lang="mr-IN" dirty="0"/>
              <a:t>’</a:t>
            </a:r>
            <a:r>
              <a:rPr lang="en-US" dirty="0"/>
              <a:t>t pay attention? (Cherry, 1953)</a:t>
            </a:r>
          </a:p>
        </p:txBody>
      </p:sp>
      <p:pic>
        <p:nvPicPr>
          <p:cNvPr id="4" name="Content Placeholder 3" descr="dichotic-listening.gif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091424" y="2226469"/>
            <a:ext cx="4009155" cy="3263504"/>
          </a:xfr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3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496"/>
    </mc:Choice>
    <mc:Fallback xmlns="">
      <p:transition spd="slow" advTm="23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Filter Theory of Selective Attention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Donald Broadbent developed filter theory to explain the selective nature of attention.</a:t>
            </a:r>
          </a:p>
          <a:p>
            <a:pPr lvl="1"/>
            <a:r>
              <a:rPr lang="en-US" dirty="0"/>
              <a:t>In this model, attention is like a gate that opens for important information and closes for irrelevant information.</a:t>
            </a:r>
          </a:p>
          <a:p>
            <a:pPr lvl="1"/>
            <a:r>
              <a:rPr lang="en-US" dirty="0"/>
              <a:t>Some stimuli demand attention and virtually shut off the ability to attend to anything else.</a:t>
            </a:r>
          </a:p>
          <a:p>
            <a:pPr lvl="1"/>
            <a:r>
              <a:rPr lang="en-US" dirty="0"/>
              <a:t>Decisions about what to attend to are made early in the perceptual process.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223000" y="3251994"/>
            <a:ext cx="5080000" cy="1498600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6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224"/>
    </mc:Choice>
    <mc:Fallback xmlns="">
      <p:transition spd="slow" advTm="133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goes this filter (attention) occur?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Early Selection Theory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39788" y="3563588"/>
            <a:ext cx="5157787" cy="1567562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Late Selection Theory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6172200" y="3605525"/>
            <a:ext cx="5183188" cy="1483687"/>
          </a:xfrm>
          <a:prstGeom prst="rect">
            <a:avLst/>
          </a:prstGeom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3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439"/>
    </mc:Choice>
    <mc:Fallback xmlns="">
      <p:transition spd="slow" advTm="143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consciously </a:t>
            </a:r>
            <a:r>
              <a:rPr lang="en-US" dirty="0">
                <a:solidFill>
                  <a:srgbClr val="FF0000"/>
                </a:solidFill>
              </a:rPr>
              <a:t>hear</a:t>
            </a:r>
            <a:r>
              <a:rPr lang="en-US" dirty="0"/>
              <a:t> if we don</a:t>
            </a:r>
            <a:r>
              <a:rPr lang="mr-IN" dirty="0"/>
              <a:t>’</a:t>
            </a:r>
            <a:r>
              <a:rPr lang="en-US" dirty="0"/>
              <a:t>t pay attention? (Cherry, 1953)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results of this experiment?</a:t>
            </a:r>
          </a:p>
          <a:p>
            <a:r>
              <a:rPr lang="en-US" dirty="0"/>
              <a:t>If the Early Selection theory is true, what do you predict you should hear pre-attentively (that is, without attention)?</a:t>
            </a:r>
          </a:p>
          <a:p>
            <a:r>
              <a:rPr lang="en-US" dirty="0"/>
              <a:t>If the Late Selection theory is true, what do you predict you should hear pre-attentively (that is, without attention)?</a:t>
            </a:r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9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424"/>
    </mc:Choice>
    <mc:Fallback xmlns="">
      <p:transition spd="slow" advTm="260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see when we don</a:t>
            </a:r>
            <a:r>
              <a:rPr lang="uk-UA" dirty="0"/>
              <a:t>’</a:t>
            </a:r>
            <a:r>
              <a:rPr lang="en-US" dirty="0"/>
              <a:t>t attend?: </a:t>
            </a:r>
            <a:r>
              <a:rPr lang="en-US" dirty="0">
                <a:solidFill>
                  <a:srgbClr val="FF0000"/>
                </a:solidFill>
              </a:rPr>
              <a:t>Inattentional Blindness (IB)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Inattentional blindness (Mack &amp; Rock, 1998)</a:t>
            </a:r>
          </a:p>
          <a:p>
            <a:pPr lvl="1"/>
            <a:r>
              <a:rPr lang="en-US" altLang="en-US" dirty="0"/>
              <a:t>Subjects can be unaware of clearly visible stimuli if they aren’t directing their attention to them.</a:t>
            </a:r>
          </a:p>
          <a:p>
            <a:pPr lvl="1"/>
            <a:r>
              <a:rPr lang="en-US" altLang="en-US" dirty="0"/>
              <a:t>What does this tell us about the relationship between attention and conscious perception?</a:t>
            </a:r>
          </a:p>
          <a:p>
            <a:pPr lvl="1"/>
            <a:endParaRPr lang="en-US" altLang="en-US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3150" y="2690619"/>
            <a:ext cx="3886200" cy="233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2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889"/>
    </mc:Choice>
    <mc:Fallback xmlns="">
      <p:transition spd="slow" advTm="193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see when we don</a:t>
            </a:r>
            <a:r>
              <a:rPr lang="uk-UA" dirty="0"/>
              <a:t>’</a:t>
            </a:r>
            <a:r>
              <a:rPr lang="en-US" dirty="0"/>
              <a:t>t attend?: </a:t>
            </a:r>
            <a:r>
              <a:rPr lang="en-US" dirty="0">
                <a:solidFill>
                  <a:srgbClr val="FF0000"/>
                </a:solidFill>
              </a:rPr>
              <a:t>Inattentional Blindness (IB)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How much IB when stimulus is presented in the peripheral vision?</a:t>
            </a:r>
          </a:p>
          <a:p>
            <a:r>
              <a:rPr lang="en-US" dirty="0"/>
              <a:t>How much IB when stimulus is presented at the center of vision?</a:t>
            </a:r>
          </a:p>
          <a:p>
            <a:endParaRPr lang="en-US" dirty="0"/>
          </a:p>
        </p:txBody>
      </p:sp>
      <p:pic>
        <p:nvPicPr>
          <p:cNvPr id="5" name="Content Placeholder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444490"/>
            <a:ext cx="5181600" cy="3113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0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907"/>
    </mc:Choice>
    <mc:Fallback xmlns="">
      <p:transition spd="slow" advTm="245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</a:t>
            </a:r>
            <a:r>
              <a:rPr lang="en-US" dirty="0">
                <a:solidFill>
                  <a:srgbClr val="FF0000"/>
                </a:solidFill>
              </a:rPr>
              <a:t>see</a:t>
            </a:r>
            <a:r>
              <a:rPr lang="en-US" dirty="0"/>
              <a:t> if we are not paying attention? (Mack &amp; Clarke, 2012)</a:t>
            </a:r>
          </a:p>
        </p:txBody>
      </p:sp>
      <p:pic>
        <p:nvPicPr>
          <p:cNvPr id="6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38200" y="2273078"/>
            <a:ext cx="5181600" cy="3456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172200" y="2273078"/>
            <a:ext cx="5181600" cy="3456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3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186"/>
    </mc:Choice>
    <mc:Fallback xmlns="">
      <p:transition spd="slow" advTm="1361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</a:t>
            </a:r>
            <a:r>
              <a:rPr lang="en-US" dirty="0">
                <a:solidFill>
                  <a:srgbClr val="FF0000"/>
                </a:solidFill>
              </a:rPr>
              <a:t>see</a:t>
            </a:r>
            <a:r>
              <a:rPr lang="en-US" dirty="0"/>
              <a:t> if we are not paying attention? (Mack &amp; Clarke, 2012)</a:t>
            </a:r>
          </a:p>
        </p:txBody>
      </p:sp>
      <p:pic>
        <p:nvPicPr>
          <p:cNvPr id="6" name="Content Placeholder 3" descr="picture for the article2.psd"/>
          <p:cNvPicPr>
            <a:picLocks noGrp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 bwMode="auto">
          <a:xfrm>
            <a:off x="2152650" y="2691996"/>
            <a:ext cx="3886200" cy="233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3" descr="CRITICALSTIMULI.jpg"/>
          <p:cNvPicPr>
            <a:picLocks noGrp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 bwMode="auto">
          <a:xfrm>
            <a:off x="7198787" y="2226469"/>
            <a:ext cx="1794926" cy="32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6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95"/>
    </mc:Choice>
    <mc:Fallback xmlns="">
      <p:transition spd="slow" advTm="148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we </a:t>
            </a:r>
            <a:r>
              <a:rPr lang="en-US" dirty="0">
                <a:solidFill>
                  <a:srgbClr val="FF0000"/>
                </a:solidFill>
              </a:rPr>
              <a:t>see</a:t>
            </a:r>
            <a:r>
              <a:rPr lang="en-US" dirty="0"/>
              <a:t> if we are not paying attention? (Mack &amp; Clarke, 2012)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32676"/>
            <a:ext cx="5181600" cy="2737236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Experiment 1a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: Scene central: 75% (45 of 60 subjects) were inattentionally blind (IB)</a:t>
            </a:r>
          </a:p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Experiment 1b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: Scene peripheral: 85% (51 of 60 subjects) IB</a:t>
            </a:r>
          </a:p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Experiment 2a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: Scenes with faces central: 87% (26 of 30 subjects)IB</a:t>
            </a:r>
          </a:p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Experiment 2b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: Scenes with faces peripheral: 97% (29 of 30 subjects) IB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7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457"/>
    </mc:Choice>
    <mc:Fallback xmlns="">
      <p:transition spd="slow" advTm="185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we IB to everything?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Mack and Rock found that only about 5% of subjects were blind to their own name when it was presented under conditions of inattention</a:t>
            </a:r>
          </a:p>
          <a:p>
            <a:r>
              <a:rPr lang="en-US" dirty="0"/>
              <a:t>Presenting someone else’s name led to 35% inattentional blindness</a:t>
            </a:r>
          </a:p>
          <a:p>
            <a:r>
              <a:rPr lang="en-US" dirty="0"/>
              <a:t>Presenting letters with only one different letter – e.g. “</a:t>
            </a:r>
            <a:r>
              <a:rPr lang="en-US" dirty="0" err="1"/>
              <a:t>Kon</a:t>
            </a:r>
            <a:r>
              <a:rPr lang="en-US" dirty="0"/>
              <a:t>” instead of “Ken” or “</a:t>
            </a:r>
            <a:r>
              <a:rPr lang="en-US" dirty="0" err="1"/>
              <a:t>Jeck</a:t>
            </a:r>
            <a:r>
              <a:rPr lang="en-US" dirty="0"/>
              <a:t>” instead of “Jack” led to about 60% inattentional blindness</a:t>
            </a:r>
          </a:p>
          <a:p>
            <a:r>
              <a:rPr lang="en-US" dirty="0"/>
              <a:t>Why?</a:t>
            </a:r>
          </a:p>
          <a:p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373"/>
    </mc:Choice>
    <mc:Fallback xmlns="">
      <p:transition spd="slow" advTm="953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we IB to everything? (cont.)</a:t>
            </a:r>
          </a:p>
        </p:txBody>
      </p:sp>
      <p:pic>
        <p:nvPicPr>
          <p:cNvPr id="7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416693" y="1958638"/>
            <a:ext cx="4942699" cy="4023360"/>
          </a:xfrm>
          <a:noFill/>
        </p:spPr>
      </p:pic>
      <p:pic>
        <p:nvPicPr>
          <p:cNvPr id="2" name="Soun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9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60"/>
    </mc:Choice>
    <mc:Fallback xmlns="">
      <p:transition spd="slow" advTm="111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for unconscious processing of unattended stimuli?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967331" y="2144536"/>
            <a:ext cx="4257338" cy="4206240"/>
          </a:xfrm>
          <a:noFill/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7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150"/>
    </mc:Choice>
    <mc:Fallback xmlns="">
      <p:transition spd="slow" advTm="207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 Demos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Gorilla Experiment</a:t>
            </a:r>
            <a:endParaRPr lang="en-US" dirty="0"/>
          </a:p>
          <a:p>
            <a:r>
              <a:rPr lang="en-US" dirty="0">
                <a:hlinkClick r:id="rId5"/>
              </a:rPr>
              <a:t>The Monkey Business Illusion</a:t>
            </a:r>
            <a:endParaRPr lang="en-US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5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15"/>
    </mc:Choice>
    <mc:Fallback xmlns="">
      <p:transition spd="slow" advTm="23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some conclusions from these studies?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ＭＳ Ｐゴシック" pitchFamily="-65" charset="-128"/>
              </a:rPr>
              <a:t>No conscious perception without attention (Mack &amp; Rock, 1998)</a:t>
            </a:r>
          </a:p>
          <a:p>
            <a:r>
              <a:rPr lang="en-US" dirty="0">
                <a:ea typeface="ＭＳ Ｐゴシック" pitchFamily="-65" charset="-128"/>
              </a:rPr>
              <a:t>Unconscious processing of input to semantic level</a:t>
            </a:r>
          </a:p>
          <a:p>
            <a:r>
              <a:rPr lang="en-US" dirty="0"/>
              <a:t>What are the real world applications?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Driving requires constant attention.</a:t>
            </a:r>
          </a:p>
          <a:p>
            <a:r>
              <a:rPr lang="en-US" altLang="en-US" dirty="0" err="1"/>
              <a:t>Strayer</a:t>
            </a:r>
            <a:r>
              <a:rPr lang="en-US" altLang="en-US" dirty="0"/>
              <a:t> and Johnston research (2001) on cell phone use and driving</a:t>
            </a:r>
          </a:p>
          <a:p>
            <a:pPr lvl="1"/>
            <a:r>
              <a:rPr lang="en-US" altLang="en-US" dirty="0"/>
              <a:t>Anything that distracts attention can degrade driving performance.</a:t>
            </a:r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694"/>
    </mc:Choice>
    <mc:Fallback xmlns="">
      <p:transition spd="slow" advTm="161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some conclusions from these studies?</a:t>
            </a: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3582" y="2226469"/>
            <a:ext cx="4784836" cy="32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9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176"/>
    </mc:Choice>
    <mc:Fallback xmlns="">
      <p:transition spd="slow" advTm="101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when we do not attend? Change Blindness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Change blindness demos</a:t>
            </a:r>
            <a:endParaRPr lang="en-US" dirty="0"/>
          </a:p>
          <a:p>
            <a:r>
              <a:rPr lang="en-US" dirty="0">
                <a:hlinkClick r:id="rId3"/>
              </a:rPr>
              <a:t>The Door Study</a:t>
            </a:r>
            <a:endParaRPr lang="en-US" dirty="0"/>
          </a:p>
          <a:p>
            <a:r>
              <a:rPr lang="en-US" dirty="0">
                <a:hlinkClick r:id="rId4"/>
              </a:rPr>
              <a:t>Another cool example</a:t>
            </a:r>
            <a:endParaRPr lang="en-US" dirty="0"/>
          </a:p>
          <a:p>
            <a:r>
              <a:rPr lang="en-US" dirty="0">
                <a:hlinkClick r:id="rId5"/>
              </a:rPr>
              <a:t>Clip from Brain Games on Change Blindness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6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862"/>
    </mc:Choice>
    <mc:Fallback xmlns="">
      <p:transition spd="slow" advTm="197862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Change Blindness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974851"/>
            <a:ext cx="8229600" cy="4525963"/>
          </a:xfrm>
        </p:spPr>
        <p:txBody>
          <a:bodyPr/>
          <a:lstStyle/>
          <a:p>
            <a:r>
              <a:rPr lang="en-US" b="1" dirty="0"/>
              <a:t>Change blindness: </a:t>
            </a:r>
            <a:r>
              <a:rPr lang="en-US" dirty="0"/>
              <a:t>a failure to notice large changes in one’s environment</a:t>
            </a:r>
          </a:p>
          <a:p>
            <a:pPr lvl="1"/>
            <a:r>
              <a:rPr lang="en-US" dirty="0"/>
              <a:t>Change blindness illustrates how selective an individual’s attention can be.</a:t>
            </a:r>
          </a:p>
          <a:p>
            <a:pPr lvl="1"/>
            <a:r>
              <a:rPr lang="en-US" dirty="0"/>
              <a:t>What is the reason for change blindness?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46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588"/>
    </mc:Choice>
    <mc:Fallback xmlns="">
      <p:transition spd="slow" advTm="144588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Change Blindness Studies by Simons and Levin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  <p:pic>
        <p:nvPicPr>
          <p:cNvPr id="2050" name="Picture 2" descr="C:\Users\jrappo\Downloads\ch04\ch04\PSYSCI5_FIGUN04.p1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350486"/>
            <a:ext cx="8534400" cy="4217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860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948"/>
    </mc:Choice>
    <mc:Fallback xmlns="">
      <p:transition spd="slow" advTm="121948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blindness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People are poor at detecting even gross changes if they occur in objects that are not the focus of attention </a:t>
            </a:r>
            <a:r>
              <a:rPr lang="en-US" dirty="0"/>
              <a:t>(see Rensink, O’Regan, &amp; Clark, 1997)</a:t>
            </a:r>
          </a:p>
          <a:p>
            <a:r>
              <a:rPr lang="en-US" dirty="0"/>
              <a:t>Subjects shown two complex scenes that are identical except for one change </a:t>
            </a:r>
          </a:p>
          <a:p>
            <a:r>
              <a:rPr lang="en-US" dirty="0"/>
              <a:t>If pictures are spatially aligned and presented one after the other with no blank interval this is easy</a:t>
            </a:r>
          </a:p>
          <a:p>
            <a:r>
              <a:rPr lang="en-US" dirty="0"/>
              <a:t>Attention is called to the stimulus change</a:t>
            </a:r>
          </a:p>
          <a:p>
            <a:r>
              <a:rPr lang="en-US" dirty="0"/>
              <a:t>But if a brief blank interval is inserted between the two presentations, the task becomes difficult</a:t>
            </a:r>
          </a:p>
          <a:p>
            <a:r>
              <a:rPr lang="en-US" dirty="0"/>
              <a:t>The same difference that was found effortlessly with no interval now takes 20 seconds or more of repeated alternations</a:t>
            </a:r>
          </a:p>
          <a:p>
            <a:r>
              <a:rPr lang="en-US" dirty="0"/>
              <a:t>Reason for change blindness?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94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044"/>
    </mc:Choice>
    <mc:Fallback xmlns="">
      <p:transition spd="slow" advTm="178044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when we do not attend? Attentional blink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Attentional Blink demo</a:t>
            </a:r>
            <a:endParaRPr lang="en-US" dirty="0"/>
          </a:p>
          <a:p>
            <a:r>
              <a:rPr lang="en-US" dirty="0"/>
              <a:t>(At this website, go to “Resources” to see demonstrations)</a:t>
            </a:r>
          </a:p>
          <a:p>
            <a:r>
              <a:rPr lang="en-US" dirty="0">
                <a:hlinkClick r:id="rId3"/>
              </a:rPr>
              <a:t>Attentional blink demo</a:t>
            </a:r>
            <a:endParaRPr lang="en-US" dirty="0"/>
          </a:p>
          <a:p>
            <a:r>
              <a:rPr lang="en-US" dirty="0">
                <a:hlinkClick r:id="rId4"/>
              </a:rPr>
              <a:t>https://isle.hanover.edu/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5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51"/>
    </mc:Choice>
    <mc:Fallback xmlns="">
      <p:transition spd="slow" advTm="4035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Attentional blink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Attentional Blink (AB) refers to the fact that perception of a second target item is greatly reduced if it is presented within a half second of a first target item</a:t>
            </a:r>
          </a:p>
          <a:p>
            <a:r>
              <a:rPr lang="en-US" dirty="0"/>
              <a:t>Studied in a rapid serial visual presentation (RSVP) search task</a:t>
            </a:r>
          </a:p>
          <a:p>
            <a:r>
              <a:rPr lang="en-US" dirty="0"/>
              <a:t>Subjects shown a very rapid sequence of visual stimuli all at fixation, and are asked to report targets</a:t>
            </a:r>
          </a:p>
          <a:p>
            <a:r>
              <a:rPr lang="en-US" dirty="0"/>
              <a:t>Example: they are shown a series of 15 numbers and letters in a period of 1.5 seconds (100ms a character), 13 of which are digits, 2 of which are letters – task: report the identity of the letters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62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705"/>
    </mc:Choice>
    <mc:Fallback xmlns="">
      <p:transition spd="slow" advTm="260705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when we do not attend? Motion-induced blindness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Motion-induced blindness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9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92"/>
    </mc:Choice>
    <mc:Fallback xmlns="">
      <p:transition spd="slow" advTm="5439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Theory: Attention is the gateway to conscious perception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1981200" y="1974851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theory do we construct based on this evidence?</a:t>
            </a:r>
          </a:p>
          <a:p>
            <a:r>
              <a:rPr lang="en-US" dirty="0"/>
              <a:t>Attention is necessary but not sufficient for conscious perception (e.g. </a:t>
            </a:r>
            <a:r>
              <a:rPr lang="en-US"/>
              <a:t>experience of colors</a:t>
            </a:r>
            <a:r>
              <a:rPr lang="en-US" dirty="0"/>
              <a:t>, sounds, scenes, shapes, motion)</a:t>
            </a:r>
          </a:p>
          <a:p>
            <a:r>
              <a:rPr lang="en-US" dirty="0"/>
              <a:t>At any one time, each person can be conscious of a limited number of things.</a:t>
            </a:r>
          </a:p>
          <a:p>
            <a:r>
              <a:rPr lang="en-US" dirty="0"/>
              <a:t>Seems to be dependent on attention</a:t>
            </a:r>
          </a:p>
          <a:p>
            <a:r>
              <a:rPr lang="en-US" dirty="0"/>
              <a:t>If you’re not attending you won’t be conscious</a:t>
            </a:r>
          </a:p>
          <a:p>
            <a:r>
              <a:rPr lang="en-US" dirty="0"/>
              <a:t>Think about your feet on the floor now</a:t>
            </a:r>
          </a:p>
          <a:p>
            <a:r>
              <a:rPr lang="en-US" dirty="0"/>
              <a:t>Now you are aware of them, but were you before you attended?</a:t>
            </a:r>
          </a:p>
        </p:txBody>
      </p:sp>
    </p:spTree>
    <p:extLst>
      <p:ext uri="{BB962C8B-B14F-4D97-AF65-F5344CB8AC3E}">
        <p14:creationId xmlns:p14="http://schemas.microsoft.com/office/powerpoint/2010/main" val="36052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838"/>
    </mc:Choice>
    <mc:Fallback xmlns="">
      <p:transition spd="slow" advTm="26583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1123</Words>
  <Application>Microsoft Macintosh PowerPoint</Application>
  <PresentationFormat>Widescreen</PresentationFormat>
  <Paragraphs>101</Paragraphs>
  <Slides>26</Slides>
  <Notes>5</Notes>
  <HiddenSlides>0</HiddenSlides>
  <MMClips>18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ＭＳ Ｐゴシック</vt:lpstr>
      <vt:lpstr>Arial</vt:lpstr>
      <vt:lpstr>Calibri</vt:lpstr>
      <vt:lpstr>Calibri Light</vt:lpstr>
      <vt:lpstr>Mangal</vt:lpstr>
      <vt:lpstr>Office Theme</vt:lpstr>
      <vt:lpstr>What is consciousness? Current orthodoxy</vt:lpstr>
      <vt:lpstr>Inverted Spectrum </vt:lpstr>
      <vt:lpstr>Measuring conscious perception in the lab</vt:lpstr>
      <vt:lpstr>What do we consciously hear if we don’t pay attention? (Cherry, 1953)</vt:lpstr>
      <vt:lpstr>Filter Theory of Selective Attention</vt:lpstr>
      <vt:lpstr>Where goes this filter (attention) occur?</vt:lpstr>
      <vt:lpstr>What do we consciously hear if we don’t pay attention? (Cherry, 1953)</vt:lpstr>
      <vt:lpstr>What do we see when we don’t attend?: Inattentional Blindness (IB)</vt:lpstr>
      <vt:lpstr>What do we see when we don’t attend?: Inattentional Blindness (IB)</vt:lpstr>
      <vt:lpstr>What do we see if we are not paying attention? (Mack &amp; Clarke, 2012)</vt:lpstr>
      <vt:lpstr>What do we see if we are not paying attention? (Mack &amp; Clarke, 2012)</vt:lpstr>
      <vt:lpstr>What do we see if we are not paying attention? (Mack &amp; Clarke, 2012)</vt:lpstr>
      <vt:lpstr>Are we IB to everything?</vt:lpstr>
      <vt:lpstr>Are we IB to everything? (cont.)</vt:lpstr>
      <vt:lpstr>Evidence for unconscious processing of unattended stimuli?</vt:lpstr>
      <vt:lpstr>IB Demos</vt:lpstr>
      <vt:lpstr>What are some conclusions from these studies?</vt:lpstr>
      <vt:lpstr>What are some conclusions from these studies?</vt:lpstr>
      <vt:lpstr>What happens when we do not attend? Change Blindness</vt:lpstr>
      <vt:lpstr>Change Blindness</vt:lpstr>
      <vt:lpstr> Change Blindness Studies by Simons and Levin</vt:lpstr>
      <vt:lpstr>Change blindness (cont.)</vt:lpstr>
      <vt:lpstr>What happens when we do not attend? Attentional blink</vt:lpstr>
      <vt:lpstr>Attentional blink (cont.)</vt:lpstr>
      <vt:lpstr>What happens when we do not attend? Motion-induced blindness</vt:lpstr>
      <vt:lpstr>Theory: Attention is the gateway to conscious perception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Nahla,Sali</cp:lastModifiedBy>
  <cp:revision>12</cp:revision>
  <dcterms:created xsi:type="dcterms:W3CDTF">2018-11-20T15:00:28Z</dcterms:created>
  <dcterms:modified xsi:type="dcterms:W3CDTF">2021-10-26T18:28:59Z</dcterms:modified>
</cp:coreProperties>
</file>